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2" r:id="rId5"/>
    <p:sldId id="261" r:id="rId6"/>
    <p:sldId id="260" r:id="rId7"/>
    <p:sldId id="257" r:id="rId8"/>
    <p:sldId id="259" r:id="rId9"/>
    <p:sldId id="258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5CB5-AD0A-43E1-BCD4-76199EED234C}" type="datetimeFigureOut">
              <a:rPr lang="pt-BR" smtClean="0"/>
              <a:t>12/04/2011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B970-8524-4703-9632-BCEF0C2BBE41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3480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5CB5-AD0A-43E1-BCD4-76199EED234C}" type="datetimeFigureOut">
              <a:rPr lang="pt-BR" smtClean="0"/>
              <a:t>12/04/2011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B970-8524-4703-9632-BCEF0C2BBE41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239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5CB5-AD0A-43E1-BCD4-76199EED234C}" type="datetimeFigureOut">
              <a:rPr lang="pt-BR" smtClean="0"/>
              <a:t>12/04/2011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B970-8524-4703-9632-BCEF0C2BBE41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07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5CB5-AD0A-43E1-BCD4-76199EED234C}" type="datetimeFigureOut">
              <a:rPr lang="pt-BR" smtClean="0"/>
              <a:t>12/04/2011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B970-8524-4703-9632-BCEF0C2BBE41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2634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5CB5-AD0A-43E1-BCD4-76199EED234C}" type="datetimeFigureOut">
              <a:rPr lang="pt-BR" smtClean="0"/>
              <a:t>12/04/2011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B970-8524-4703-9632-BCEF0C2BBE41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0014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5CB5-AD0A-43E1-BCD4-76199EED234C}" type="datetimeFigureOut">
              <a:rPr lang="pt-BR" smtClean="0"/>
              <a:t>12/04/2011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B970-8524-4703-9632-BCEF0C2BBE41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6199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5CB5-AD0A-43E1-BCD4-76199EED234C}" type="datetimeFigureOut">
              <a:rPr lang="pt-BR" smtClean="0"/>
              <a:t>12/04/2011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B970-8524-4703-9632-BCEF0C2BBE41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62717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5CB5-AD0A-43E1-BCD4-76199EED234C}" type="datetimeFigureOut">
              <a:rPr lang="pt-BR" smtClean="0"/>
              <a:t>12/04/2011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B970-8524-4703-9632-BCEF0C2BBE41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9970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5CB5-AD0A-43E1-BCD4-76199EED234C}" type="datetimeFigureOut">
              <a:rPr lang="pt-BR" smtClean="0"/>
              <a:t>12/04/2011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B970-8524-4703-9632-BCEF0C2BBE41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98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5CB5-AD0A-43E1-BCD4-76199EED234C}" type="datetimeFigureOut">
              <a:rPr lang="pt-BR" smtClean="0"/>
              <a:t>12/04/2011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B970-8524-4703-9632-BCEF0C2BBE41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2391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5CB5-AD0A-43E1-BCD4-76199EED234C}" type="datetimeFigureOut">
              <a:rPr lang="pt-BR" smtClean="0"/>
              <a:t>12/04/2011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B970-8524-4703-9632-BCEF0C2BBE41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90203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25CB5-AD0A-43E1-BCD4-76199EED234C}" type="datetimeFigureOut">
              <a:rPr lang="pt-BR" smtClean="0"/>
              <a:t>12/04/2011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DB970-8524-4703-9632-BCEF0C2BBE41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0414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che.pt/portugal/index.cfm/produtos/equipamentos-de-diagnostico/products/molecular-diag/intro-pcr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2439974" y="410761"/>
            <a:ext cx="4326634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40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ÁCIDOS NUCLÉICOS</a:t>
            </a:r>
            <a:endParaRPr lang="pt-BR" sz="4000" b="1" u="sng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0" y="2247255"/>
            <a:ext cx="75023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pt-BR" dirty="0" smtClean="0"/>
              <a:t>São polímeros de nucleotídeos, sendo estes formados por uma base </a:t>
            </a:r>
          </a:p>
          <a:p>
            <a:pPr algn="just"/>
            <a:r>
              <a:rPr lang="pt-BR" dirty="0" smtClean="0"/>
              <a:t>nitrogenada, um grupamento fosfato e uma pentose( açúcar de 5 carbonos). </a:t>
            </a:r>
          </a:p>
          <a:p>
            <a:pPr algn="just"/>
            <a:r>
              <a:rPr lang="pt-BR" dirty="0" smtClean="0"/>
              <a:t>A primeira irá compor a base para a informação genética, enquanto as últimas</a:t>
            </a:r>
          </a:p>
          <a:p>
            <a:pPr algn="just"/>
            <a:r>
              <a:rPr lang="pt-BR" dirty="0" smtClean="0"/>
              <a:t> são componentes estruturais.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7303319" y="6372036"/>
            <a:ext cx="177766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Felipe Fernandes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16106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95536" y="620688"/>
            <a:ext cx="8352928" cy="39703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BR" u="sng" dirty="0" smtClean="0"/>
              <a:t>2º PASSO: HIBRIDIZAÇÃO OU ANNEALING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O objetivo </a:t>
            </a:r>
            <a:r>
              <a:rPr lang="pt-BR" dirty="0"/>
              <a:t>da PCR não é replicar a cadeia inteira de ADN, mas apenas replicar a sequência de interesse (normalmente com tamanhos entre 100 e 600 pares de bases) que é única no organismo. </a:t>
            </a:r>
            <a:br>
              <a:rPr lang="pt-BR" dirty="0"/>
            </a:br>
            <a:r>
              <a:rPr lang="pt-BR" dirty="0"/>
              <a:t>Os iniciadores (ou </a:t>
            </a:r>
            <a:r>
              <a:rPr lang="pt-BR" i="1" dirty="0"/>
              <a:t>primers</a:t>
            </a:r>
            <a:r>
              <a:rPr lang="pt-BR" dirty="0"/>
              <a:t>) marcam as extremidades da sequência alvo: estes iniciadores são curtas sequências sintéticas de </a:t>
            </a:r>
            <a:r>
              <a:rPr lang="pt-BR" dirty="0" smtClean="0"/>
              <a:t>nucleotídeos, </a:t>
            </a:r>
            <a:r>
              <a:rPr lang="pt-BR" dirty="0"/>
              <a:t>entre 20 e 30 bases. </a:t>
            </a:r>
            <a:br>
              <a:rPr lang="pt-BR" dirty="0"/>
            </a:br>
            <a:r>
              <a:rPr lang="pt-BR" dirty="0"/>
              <a:t>Numa </a:t>
            </a:r>
            <a:r>
              <a:rPr lang="pt-BR" dirty="0" smtClean="0"/>
              <a:t>reação </a:t>
            </a:r>
            <a:r>
              <a:rPr lang="pt-BR" dirty="0"/>
              <a:t>de PCR são incluídos dois </a:t>
            </a:r>
            <a:r>
              <a:rPr lang="pt-BR" i="1" dirty="0"/>
              <a:t>primers</a:t>
            </a:r>
            <a:r>
              <a:rPr lang="pt-BR" dirty="0"/>
              <a:t>, um para cada cadeia simples de </a:t>
            </a:r>
            <a:r>
              <a:rPr lang="pt-BR" dirty="0" smtClean="0"/>
              <a:t>DNA </a:t>
            </a:r>
            <a:r>
              <a:rPr lang="pt-BR" dirty="0"/>
              <a:t>que foi produzida durante </a:t>
            </a:r>
            <a:r>
              <a:rPr lang="pt-BR" dirty="0" smtClean="0"/>
              <a:t>a etapa </a:t>
            </a:r>
            <a:r>
              <a:rPr lang="pt-BR" dirty="0"/>
              <a:t>de desnaturação. O início da sequência de </a:t>
            </a:r>
            <a:r>
              <a:rPr lang="pt-BR" dirty="0" smtClean="0"/>
              <a:t>DNA </a:t>
            </a:r>
            <a:r>
              <a:rPr lang="pt-BR" dirty="0"/>
              <a:t>alvo é marcada pelos </a:t>
            </a:r>
            <a:r>
              <a:rPr lang="pt-BR" i="1" dirty="0"/>
              <a:t>primers</a:t>
            </a:r>
            <a:r>
              <a:rPr lang="pt-BR" dirty="0"/>
              <a:t> que se ligam (hibridizam) com a sequência  complementar. </a:t>
            </a:r>
            <a:br>
              <a:rPr lang="pt-BR" dirty="0"/>
            </a:br>
            <a:r>
              <a:rPr lang="pt-BR" dirty="0"/>
              <a:t>Temperatura de </a:t>
            </a:r>
            <a:r>
              <a:rPr lang="pt-BR" i="1" dirty="0"/>
              <a:t>annealing</a:t>
            </a:r>
            <a:r>
              <a:rPr lang="pt-BR" dirty="0"/>
              <a:t> ou hibridização: normalmente encontra-se entre 40 ºC e 65 ºC, dependendo do comprimento dos </a:t>
            </a:r>
            <a:r>
              <a:rPr lang="pt-BR" i="1" dirty="0"/>
              <a:t>primers</a:t>
            </a:r>
            <a:r>
              <a:rPr lang="pt-BR" dirty="0"/>
              <a:t> e da sua sequência. A escolha criteriosa desta temperatura permite que estas sequências </a:t>
            </a:r>
            <a:r>
              <a:rPr lang="pt-BR" dirty="0" smtClean="0"/>
              <a:t>iniciadoras </a:t>
            </a:r>
            <a:r>
              <a:rPr lang="pt-BR" dirty="0"/>
              <a:t>se liguem à sequência alvo com elevada especificidade.</a:t>
            </a:r>
          </a:p>
        </p:txBody>
      </p:sp>
      <p:pic>
        <p:nvPicPr>
          <p:cNvPr id="3074" name="Picture 2" descr="C:\Users\Felipe\Downloads\pcr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725144"/>
            <a:ext cx="4000500" cy="19168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6" name="CaixaDeTexto 5"/>
          <p:cNvSpPr txBox="1"/>
          <p:nvPr/>
        </p:nvSpPr>
        <p:spPr>
          <a:xfrm>
            <a:off x="7303319" y="6372036"/>
            <a:ext cx="177766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Felipe Fernandes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1485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395536" y="620688"/>
            <a:ext cx="8352928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BR" u="sng" dirty="0" smtClean="0"/>
              <a:t>2º PASSO: HIBRIDIZAÇÃO OU ANNEALING</a:t>
            </a:r>
          </a:p>
          <a:p>
            <a:pPr algn="just"/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95536" y="620688"/>
            <a:ext cx="8352928" cy="39703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BR" u="sng" dirty="0" smtClean="0"/>
              <a:t>3º PASSO: EXTENSÃO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Após </a:t>
            </a:r>
            <a:r>
              <a:rPr lang="pt-BR" dirty="0"/>
              <a:t>a ligação dos </a:t>
            </a:r>
            <a:r>
              <a:rPr lang="pt-BR" i="1" dirty="0"/>
              <a:t>primers</a:t>
            </a:r>
            <a:r>
              <a:rPr lang="pt-BR" dirty="0"/>
              <a:t> ou iniciadores às sequências complementares de </a:t>
            </a:r>
            <a:r>
              <a:rPr lang="pt-BR" dirty="0" smtClean="0"/>
              <a:t>DNA, </a:t>
            </a:r>
            <a:r>
              <a:rPr lang="pt-BR" dirty="0"/>
              <a:t>a temperatura eleva-se a aproximadamente 72 ºC e a enzima Taq polimerase replica </a:t>
            </a:r>
            <a:r>
              <a:rPr lang="pt-BR" dirty="0" smtClean="0"/>
              <a:t>a  cadeia de DNA.</a:t>
            </a:r>
            <a:r>
              <a:rPr lang="pt-BR" dirty="0"/>
              <a:t> </a:t>
            </a:r>
            <a:br>
              <a:rPr lang="pt-BR" dirty="0"/>
            </a:br>
            <a:r>
              <a:rPr lang="pt-BR" dirty="0"/>
              <a:t>A Taq polimerase é uma polimerase de </a:t>
            </a:r>
            <a:r>
              <a:rPr lang="pt-BR" dirty="0" smtClean="0"/>
              <a:t>DNA termoestável </a:t>
            </a:r>
            <a:r>
              <a:rPr lang="pt-BR" dirty="0"/>
              <a:t>recombinante do organismo Thermus aquaticus, que, ao contrário de outras polimerases, se mantém </a:t>
            </a:r>
            <a:r>
              <a:rPr lang="pt-BR" dirty="0" smtClean="0"/>
              <a:t>ativa </a:t>
            </a:r>
            <a:r>
              <a:rPr lang="pt-BR" dirty="0"/>
              <a:t>a temperaturas elevadas. O processo de síntese é iniciado numa zona com cadeia dupla (onde estão ligados os </a:t>
            </a:r>
            <a:r>
              <a:rPr lang="pt-BR" i="1" dirty="0"/>
              <a:t>primers</a:t>
            </a:r>
            <a:r>
              <a:rPr lang="pt-BR" dirty="0"/>
              <a:t>), incorporando os </a:t>
            </a:r>
            <a:r>
              <a:rPr lang="pt-BR" dirty="0" smtClean="0"/>
              <a:t>nucleotídeos </a:t>
            </a:r>
            <a:r>
              <a:rPr lang="pt-BR" dirty="0"/>
              <a:t>complementares à sequência alvo e utilizando os </a:t>
            </a:r>
            <a:r>
              <a:rPr lang="pt-BR" dirty="0" smtClean="0"/>
              <a:t>dNTPs (</a:t>
            </a:r>
            <a:r>
              <a:rPr lang="pt-BR" b="1" dirty="0"/>
              <a:t>Desoxirribonucleotídeos </a:t>
            </a:r>
            <a:r>
              <a:rPr lang="pt-BR" b="1" dirty="0" smtClean="0"/>
              <a:t>Fosfatado- os 4 nucleotídeos fosfatados)</a:t>
            </a:r>
            <a:r>
              <a:rPr lang="pt-BR" dirty="0" smtClean="0"/>
              <a:t> </a:t>
            </a:r>
            <a:r>
              <a:rPr lang="pt-BR" dirty="0"/>
              <a:t>em solução. </a:t>
            </a:r>
            <a:br>
              <a:rPr lang="pt-BR" dirty="0"/>
            </a:br>
            <a:r>
              <a:rPr lang="pt-BR" dirty="0"/>
              <a:t>A extensão inicia-se sempre no extremo 3’ do </a:t>
            </a:r>
            <a:r>
              <a:rPr lang="pt-BR" i="1" dirty="0"/>
              <a:t>primer,</a:t>
            </a:r>
            <a:r>
              <a:rPr lang="pt-BR" dirty="0"/>
              <a:t> criando uma cadeia dupla a partir de cada uma das cadeias simples. A Taq polimerase sintetiza exclusivamente na </a:t>
            </a:r>
            <a:r>
              <a:rPr lang="pt-BR" dirty="0" smtClean="0"/>
              <a:t>direção </a:t>
            </a:r>
            <a:r>
              <a:rPr lang="pt-BR" dirty="0"/>
              <a:t>5’ para 3’.</a:t>
            </a:r>
          </a:p>
        </p:txBody>
      </p:sp>
      <p:pic>
        <p:nvPicPr>
          <p:cNvPr id="4098" name="Picture 2" descr="C:\Users\Felipe\Downloads\pcr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672271"/>
            <a:ext cx="3000375" cy="18573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7" name="CaixaDeTexto 6"/>
          <p:cNvSpPr txBox="1"/>
          <p:nvPr/>
        </p:nvSpPr>
        <p:spPr>
          <a:xfrm>
            <a:off x="7303319" y="6372036"/>
            <a:ext cx="177766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Felipe Fernandes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415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395536" y="620688"/>
            <a:ext cx="8352928" cy="39703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BR" u="sng" dirty="0" smtClean="0"/>
              <a:t>FINAL DO PRIMEIRO CICLO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No </a:t>
            </a:r>
            <a:r>
              <a:rPr lang="pt-BR" dirty="0"/>
              <a:t>final do primeiro ciclo da PCR, encontramos duas novas cadeias de </a:t>
            </a:r>
            <a:r>
              <a:rPr lang="pt-BR" dirty="0" smtClean="0"/>
              <a:t>DNA idênticas.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Ponto final: A </a:t>
            </a:r>
            <a:r>
              <a:rPr lang="pt-BR" dirty="0" smtClean="0"/>
              <a:t>DNA </a:t>
            </a:r>
            <a:r>
              <a:rPr lang="pt-BR" dirty="0"/>
              <a:t>polimerase não reconhece o final da sequência. Assim, as novas cadeias sintetizadas têm o seu início definido pelo </a:t>
            </a:r>
            <a:r>
              <a:rPr lang="pt-BR" i="1" dirty="0"/>
              <a:t>primer</a:t>
            </a:r>
            <a:r>
              <a:rPr lang="pt-BR" dirty="0"/>
              <a:t>, mas a sua extremidade 3’ não está definida, podendo haver fragmentos de diferentes tamanhos. </a:t>
            </a:r>
            <a:br>
              <a:rPr lang="pt-BR" dirty="0"/>
            </a:br>
            <a:r>
              <a:rPr lang="pt-BR" dirty="0"/>
              <a:t>No entanto, no ciclo seguinte, esta cadeia vai servir de molde à síntese de uma nova cadeia, limitando o </a:t>
            </a:r>
            <a:r>
              <a:rPr lang="pt-BR" i="1" dirty="0"/>
              <a:t>primer</a:t>
            </a:r>
            <a:r>
              <a:rPr lang="pt-BR" dirty="0"/>
              <a:t> a outra extremidade da cadeia. </a:t>
            </a:r>
            <a:br>
              <a:rPr lang="pt-BR" dirty="0"/>
            </a:br>
            <a:r>
              <a:rPr lang="pt-BR" dirty="0"/>
              <a:t>A cadeia de </a:t>
            </a:r>
            <a:r>
              <a:rPr lang="pt-BR" dirty="0" smtClean="0"/>
              <a:t>DNA, </a:t>
            </a:r>
            <a:r>
              <a:rPr lang="pt-BR" dirty="0"/>
              <a:t>sintetizada a partir deste molde, terá então o comprimento definido, com os limites definidos pelos </a:t>
            </a:r>
            <a:r>
              <a:rPr lang="pt-BR" i="1" dirty="0"/>
              <a:t>primers</a:t>
            </a:r>
            <a:r>
              <a:rPr lang="pt-BR" dirty="0"/>
              <a:t>. Estas cadeias denominam-se </a:t>
            </a:r>
            <a:r>
              <a:rPr lang="pt-BR" dirty="0" err="1"/>
              <a:t>Amplicons</a:t>
            </a:r>
            <a:r>
              <a:rPr lang="pt-BR" dirty="0"/>
              <a:t>. </a:t>
            </a:r>
            <a:br>
              <a:rPr lang="pt-BR" dirty="0"/>
            </a:br>
            <a:r>
              <a:rPr lang="pt-BR" dirty="0"/>
              <a:t>Após alguns ciclos, as cadeias de </a:t>
            </a:r>
            <a:r>
              <a:rPr lang="pt-BR" dirty="0" smtClean="0"/>
              <a:t>DNA, </a:t>
            </a:r>
            <a:r>
              <a:rPr lang="pt-BR" dirty="0"/>
              <a:t>que correspondem ao tamanho </a:t>
            </a:r>
            <a:r>
              <a:rPr lang="pt-BR" dirty="0" smtClean="0"/>
              <a:t>exato </a:t>
            </a:r>
            <a:r>
              <a:rPr lang="pt-BR" dirty="0"/>
              <a:t>da sequência alvo, estão presentes num número muito maior do que as sequências de comprimento variável. </a:t>
            </a:r>
            <a:r>
              <a:rPr lang="pt-BR" dirty="0" smtClean="0"/>
              <a:t>Por </a:t>
            </a:r>
            <a:r>
              <a:rPr lang="pt-BR" dirty="0"/>
              <a:t>outras palavras, a sequência flanqueada pelos iniciadores ou </a:t>
            </a:r>
            <a:r>
              <a:rPr lang="pt-BR" i="1" dirty="0"/>
              <a:t>primers </a:t>
            </a:r>
            <a:r>
              <a:rPr lang="pt-BR" dirty="0"/>
              <a:t>é a </a:t>
            </a:r>
            <a:r>
              <a:rPr lang="pt-BR" dirty="0" smtClean="0"/>
              <a:t>seção </a:t>
            </a:r>
            <a:r>
              <a:rPr lang="pt-BR" dirty="0"/>
              <a:t>do </a:t>
            </a:r>
            <a:r>
              <a:rPr lang="pt-BR" dirty="0" smtClean="0"/>
              <a:t>DNA </a:t>
            </a:r>
            <a:r>
              <a:rPr lang="pt-BR" dirty="0"/>
              <a:t>que se amplifica.</a:t>
            </a:r>
          </a:p>
        </p:txBody>
      </p:sp>
      <p:pic>
        <p:nvPicPr>
          <p:cNvPr id="5122" name="Picture 2" descr="C:\Users\Felipe\Downloads\pcr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797152"/>
            <a:ext cx="3000375" cy="18573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5" name="CaixaDeTexto 4"/>
          <p:cNvSpPr txBox="1"/>
          <p:nvPr/>
        </p:nvSpPr>
        <p:spPr>
          <a:xfrm>
            <a:off x="7303319" y="6372036"/>
            <a:ext cx="177766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Felipe Fernandes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54647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2771800" y="332656"/>
            <a:ext cx="3203121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BIBLIOGRAFIA</a:t>
            </a:r>
            <a:endParaRPr lang="pt-BR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95536" y="1484784"/>
            <a:ext cx="8352928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Champe,P.C. – Bioquímica ilustrada</a:t>
            </a:r>
          </a:p>
          <a:p>
            <a:pPr algn="just"/>
            <a:r>
              <a:rPr lang="pt-BR" dirty="0" smtClean="0"/>
              <a:t>Griffiths – Introdução à  genética – 9ª edição</a:t>
            </a:r>
          </a:p>
          <a:p>
            <a:pPr algn="just"/>
            <a:r>
              <a:rPr lang="pt-BR" dirty="0">
                <a:hlinkClick r:id="rId3"/>
              </a:rPr>
              <a:t>http://www.roche.pt/portugal/index.cfm/produtos/equipamentos-de-diagnostico/products/molecular-diag/intro-pcr/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7303319" y="6372036"/>
            <a:ext cx="177766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Felipe Fernandes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158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541313" y="272842"/>
            <a:ext cx="8271560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40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ÁCIDO DESOXIRRIBONUCLÉICO (DNA) </a:t>
            </a:r>
            <a:endParaRPr lang="pt-BR" sz="4000" b="1" u="sng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tângulo de cantos arredondados 6"/>
          <p:cNvSpPr/>
          <p:nvPr/>
        </p:nvSpPr>
        <p:spPr>
          <a:xfrm>
            <a:off x="238336" y="1340768"/>
            <a:ext cx="8351166" cy="129614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dirty="0" smtClean="0"/>
              <a:t>É um polímero de </a:t>
            </a:r>
            <a:r>
              <a:rPr lang="pt-BR" dirty="0" err="1" smtClean="0"/>
              <a:t>desoxirribonucleotídeos</a:t>
            </a:r>
            <a:r>
              <a:rPr lang="pt-BR" dirty="0" smtClean="0"/>
              <a:t>, sendo formado por uma desoxirribose, um </a:t>
            </a:r>
          </a:p>
          <a:p>
            <a:pPr algn="just"/>
            <a:r>
              <a:rPr lang="pt-BR" dirty="0" smtClean="0"/>
              <a:t>Grupamento fosfato e bases ( adenina, timina ,citosina e guanina). A ligação estabelecida entre os monômeros forma uma fita polarizada, que apresenta um terminal 5’  (fosfato) e outro 3’ ( OH livre).</a:t>
            </a:r>
          </a:p>
          <a:p>
            <a:pPr algn="ctr"/>
            <a:endParaRPr lang="pt-BR" dirty="0"/>
          </a:p>
        </p:txBody>
      </p:sp>
      <p:sp>
        <p:nvSpPr>
          <p:cNvPr id="9" name="Retângulo de cantos arredondados 8"/>
          <p:cNvSpPr/>
          <p:nvPr/>
        </p:nvSpPr>
        <p:spPr>
          <a:xfrm>
            <a:off x="278834" y="3717032"/>
            <a:ext cx="8335820" cy="201622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333873" y="3847981"/>
            <a:ext cx="78488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O DNA é composto por uma fita dupla, onde as ligações fosfodiéster não são diametralmente opostas. Esse fato gera uma tensão fazendo com que a molécula assuma uma forma de alfa-hélice. As fitas também são opostas ( antiparalelas).</a:t>
            </a:r>
          </a:p>
          <a:p>
            <a:pPr algn="just"/>
            <a:r>
              <a:rPr lang="pt-BR" dirty="0" smtClean="0"/>
              <a:t>O número de guanina é idêntico ao de citosina(três ligações de hidrogênio)  e o numero de adenina ,idêntico ao de timina( duas ligações de hidrogênio).</a:t>
            </a:r>
          </a:p>
          <a:p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7303319" y="6372036"/>
            <a:ext cx="177766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Felipe Fernandes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0355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51" name="Picture 3" descr="C:\Users\Felipe\Downloads\Fig04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879"/>
            <a:ext cx="4333875" cy="685712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cxnSp>
        <p:nvCxnSpPr>
          <p:cNvPr id="13" name="Conector angulado 12"/>
          <p:cNvCxnSpPr/>
          <p:nvPr/>
        </p:nvCxnSpPr>
        <p:spPr>
          <a:xfrm rot="5400000" flipH="1" flipV="1">
            <a:off x="6228184" y="1052736"/>
            <a:ext cx="1584176" cy="129614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Conector angulado 22"/>
          <p:cNvCxnSpPr/>
          <p:nvPr/>
        </p:nvCxnSpPr>
        <p:spPr>
          <a:xfrm rot="10800000" flipV="1">
            <a:off x="1979712" y="3573016"/>
            <a:ext cx="2232248" cy="288032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6876256" y="262389"/>
            <a:ext cx="156651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LIGAÇÃO </a:t>
            </a:r>
          </a:p>
          <a:p>
            <a:r>
              <a:rPr lang="pt-BR" dirty="0" smtClean="0"/>
              <a:t>FOSFODIÉSTER</a:t>
            </a:r>
            <a:endParaRPr lang="pt-BR" dirty="0"/>
          </a:p>
        </p:txBody>
      </p:sp>
      <p:sp>
        <p:nvSpPr>
          <p:cNvPr id="25" name="CaixaDeTexto 24"/>
          <p:cNvSpPr txBox="1"/>
          <p:nvPr/>
        </p:nvSpPr>
        <p:spPr>
          <a:xfrm>
            <a:off x="467544" y="3537883"/>
            <a:ext cx="1421543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LIGAÇÃO DE </a:t>
            </a:r>
          </a:p>
          <a:p>
            <a:r>
              <a:rPr lang="pt-BR" dirty="0" smtClean="0"/>
              <a:t>HIDROGÊNIO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7303319" y="6372036"/>
            <a:ext cx="177766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Felipe Fernandes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06474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907704" y="188640"/>
            <a:ext cx="4919167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4000" b="1" i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DUPLICAÇÃO DO DNA</a:t>
            </a:r>
            <a:endParaRPr lang="pt-BR" sz="4000" b="1" i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11560" y="1268798"/>
            <a:ext cx="3052502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285750" indent="-285750">
              <a:buFont typeface="Wingdings"/>
              <a:buChar char="Ø"/>
            </a:pPr>
            <a:r>
              <a:rPr lang="pt-BR" dirty="0" smtClean="0"/>
              <a:t>Processo semiconservativo;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611560" y="1916832"/>
            <a:ext cx="3483839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Hipótese de Watson e Crick( 1953):</a:t>
            </a:r>
            <a:endParaRPr lang="pt-BR" dirty="0"/>
          </a:p>
        </p:txBody>
      </p:sp>
      <p:pic>
        <p:nvPicPr>
          <p:cNvPr id="3074" name="Picture 2" descr="C:\Users\Felipe\Downloads\semiconservativ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852936"/>
            <a:ext cx="7992888" cy="35283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7" name="CaixaDeTexto 6"/>
          <p:cNvSpPr txBox="1"/>
          <p:nvPr/>
        </p:nvSpPr>
        <p:spPr>
          <a:xfrm>
            <a:off x="7303319" y="6372036"/>
            <a:ext cx="177766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Felipe Fernandes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8978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3355352" y="188640"/>
            <a:ext cx="2433295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PROCESSO</a:t>
            </a:r>
            <a:endParaRPr lang="pt-BR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07503" y="1340768"/>
            <a:ext cx="8928993" cy="507831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Para que ocorra a replicação do DNA é necessário a redução da tensão da dupla hélice. Isso é conseguido com a presença da enzima DNA girase</a:t>
            </a:r>
            <a:r>
              <a:rPr lang="pt-BR" dirty="0"/>
              <a:t> </a:t>
            </a:r>
            <a:r>
              <a:rPr lang="pt-BR" dirty="0" smtClean="0"/>
              <a:t>que adiciona giros negativos desenrolando a fita dupla. </a:t>
            </a:r>
            <a:r>
              <a:rPr lang="pt-BR" dirty="0"/>
              <a:t> </a:t>
            </a:r>
            <a:r>
              <a:rPr lang="pt-BR" dirty="0" smtClean="0"/>
              <a:t>Em seguida, a DNA helicase entra em ação quebrando as ligações de hidrogênio existentes entre os pares de bases complementares.</a:t>
            </a:r>
          </a:p>
          <a:p>
            <a:pPr algn="just"/>
            <a:r>
              <a:rPr lang="pt-BR" dirty="0" smtClean="0"/>
              <a:t>Os filamentos de DNA correm o risco ainda de voltar a se alinhar. Por isso é necessária</a:t>
            </a:r>
            <a:r>
              <a:rPr lang="pt-BR" dirty="0"/>
              <a:t> </a:t>
            </a:r>
            <a:r>
              <a:rPr lang="pt-BR" dirty="0" smtClean="0"/>
              <a:t>a presença de proteínas SSB que irão alinhar o molde de DNA permitindo o alinhamento da nova fita.</a:t>
            </a:r>
          </a:p>
          <a:p>
            <a:pPr algn="just"/>
            <a:r>
              <a:rPr lang="pt-BR" dirty="0" smtClean="0"/>
              <a:t>A enzima que adiciona nucleotídeos é uma DNA polimerase III que precisa de um iniciador para ser disparada. Esse iniciador é conhecido como Primer( pequeno filamento de RNA adicionado pela RNA primase).</a:t>
            </a:r>
          </a:p>
          <a:p>
            <a:pPr algn="just"/>
            <a:r>
              <a:rPr lang="pt-BR" dirty="0" smtClean="0"/>
              <a:t>A adição de nucleotídeos pela DNA polimerase III ocorre somente na extremidade 3’. Logo, o alongamento da nova fita ocorre no sentido 5’ </a:t>
            </a:r>
            <a:r>
              <a:rPr lang="pt-BR" dirty="0" smtClean="0">
                <a:sym typeface="Wingdings" pitchFamily="2" charset="2"/>
              </a:rPr>
              <a:t> 3’. Isso nos leva a um problema: a fita a ser criada poderá formar-se no sentido 3’5’.</a:t>
            </a:r>
          </a:p>
          <a:p>
            <a:pPr algn="just"/>
            <a:r>
              <a:rPr lang="pt-BR" dirty="0" smtClean="0">
                <a:sym typeface="Wingdings" pitchFamily="2" charset="2"/>
              </a:rPr>
              <a:t>No entanto, a DNA polimerase III reduzirá sua velocidade de processamento, adicionando menor número de nucleotídeos, formando pequenos fragmentos( fragmentos de Okasaki).</a:t>
            </a:r>
          </a:p>
          <a:p>
            <a:pPr algn="just"/>
            <a:r>
              <a:rPr lang="pt-BR" dirty="0" smtClean="0">
                <a:sym typeface="Wingdings" pitchFamily="2" charset="2"/>
              </a:rPr>
              <a:t>Junto à DNA polimerase III veremos a presença de topoisomerases(</a:t>
            </a:r>
            <a:r>
              <a:rPr lang="pt-BR" dirty="0"/>
              <a:t>Ela catalisa uma quebra </a:t>
            </a:r>
            <a:r>
              <a:rPr lang="pt-BR" dirty="0" smtClean="0"/>
              <a:t>nas moléculas</a:t>
            </a:r>
            <a:r>
              <a:rPr lang="pt-BR" dirty="0"/>
              <a:t> de DNA, mas usa ligações covalentes para segurar as </a:t>
            </a:r>
            <a:r>
              <a:rPr lang="pt-BR" dirty="0" smtClean="0"/>
              <a:t>moléculas</a:t>
            </a:r>
            <a:r>
              <a:rPr lang="pt-BR" dirty="0"/>
              <a:t> de DNA que foram </a:t>
            </a:r>
            <a:r>
              <a:rPr lang="pt-BR" dirty="0" smtClean="0"/>
              <a:t>quebradas) que impede que os novos filamentos se entrelacem. 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7303319" y="6372036"/>
            <a:ext cx="177766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Felipe Fernandes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5488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395536" y="548680"/>
            <a:ext cx="8208912" cy="17543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Devido a alta velocidade com que a DNA polimerase processa, a probabilidade de que ocorra um erro é muito elevada.</a:t>
            </a:r>
          </a:p>
          <a:p>
            <a:pPr algn="just"/>
            <a:r>
              <a:rPr lang="pt-BR" dirty="0" smtClean="0"/>
              <a:t>A DNA polimerase II remove as bases pareadas erroneamente e adiciona as bases que formam os pares certos.</a:t>
            </a:r>
          </a:p>
          <a:p>
            <a:pPr algn="just"/>
            <a:r>
              <a:rPr lang="pt-BR" dirty="0" smtClean="0"/>
              <a:t>Em seguida a DNA polimerase I irá remover o primer e a DNA ligase irá unir os fragmentos de Okasaki.</a:t>
            </a:r>
            <a:endParaRPr lang="pt-BR" dirty="0"/>
          </a:p>
        </p:txBody>
      </p:sp>
      <p:pic>
        <p:nvPicPr>
          <p:cNvPr id="1026" name="Picture 2" descr="C:\Users\Felipe\Downloads\3BEP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14" y="2445201"/>
            <a:ext cx="7620000" cy="431482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5" name="CaixaDeTexto 4"/>
          <p:cNvSpPr txBox="1"/>
          <p:nvPr/>
        </p:nvSpPr>
        <p:spPr>
          <a:xfrm>
            <a:off x="7303319" y="6372036"/>
            <a:ext cx="177766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Felipe Fernandes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5674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3403250" y="295198"/>
            <a:ext cx="2337499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APÊNDICE</a:t>
            </a:r>
            <a:endParaRPr lang="pt-BR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266965" y="1180998"/>
            <a:ext cx="456926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PCR – REAÇÃO EM CADEIA DA POLIMERASE</a:t>
            </a:r>
            <a:endParaRPr lang="pt-BR" b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67544" y="2060848"/>
            <a:ext cx="8136904" cy="39703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BR" dirty="0"/>
              <a:t>A </a:t>
            </a:r>
            <a:r>
              <a:rPr lang="pt-BR" dirty="0" smtClean="0"/>
              <a:t>Reação </a:t>
            </a:r>
            <a:r>
              <a:rPr lang="pt-BR" dirty="0"/>
              <a:t>em Cadeia da Polimerase (PCR) é uma técnica de Biologia Molecular que permite replicação </a:t>
            </a:r>
            <a:r>
              <a:rPr lang="pt-BR" i="1" dirty="0"/>
              <a:t>in</a:t>
            </a:r>
            <a:r>
              <a:rPr lang="pt-BR" dirty="0"/>
              <a:t> </a:t>
            </a:r>
            <a:r>
              <a:rPr lang="pt-BR" i="1" dirty="0"/>
              <a:t>vitro </a:t>
            </a:r>
            <a:r>
              <a:rPr lang="pt-BR" dirty="0"/>
              <a:t>do </a:t>
            </a:r>
            <a:r>
              <a:rPr lang="pt-BR" dirty="0" smtClean="0"/>
              <a:t>DNA </a:t>
            </a:r>
            <a:r>
              <a:rPr lang="pt-BR" dirty="0"/>
              <a:t>de forma extremamente rápida. Com a PCR, quantidades mínimas de material genético podem ser amplificadas milhões de vezes em poucas horas, permitindo a detecção rápida e fiável dos marcadores genéticos de </a:t>
            </a:r>
            <a:r>
              <a:rPr lang="pt-BR" dirty="0" smtClean="0"/>
              <a:t>doenças infecciosas</a:t>
            </a:r>
            <a:r>
              <a:rPr lang="pt-BR" dirty="0"/>
              <a:t>, cancro ou doenças genéticas. </a:t>
            </a:r>
            <a:br>
              <a:rPr lang="pt-BR" dirty="0"/>
            </a:br>
            <a:endParaRPr lang="pt-BR" dirty="0" smtClean="0"/>
          </a:p>
          <a:p>
            <a:pPr algn="just"/>
            <a:r>
              <a:rPr lang="pt-BR" dirty="0" smtClean="0"/>
              <a:t>O </a:t>
            </a:r>
            <a:r>
              <a:rPr lang="pt-BR" dirty="0"/>
              <a:t>uso da tecnologia de </a:t>
            </a:r>
            <a:r>
              <a:rPr lang="pt-BR" dirty="0" smtClean="0"/>
              <a:t>Reação </a:t>
            </a:r>
            <a:r>
              <a:rPr lang="pt-BR" dirty="0"/>
              <a:t>em Cadeia da Polimerase aumentou enormemente a capacidade dos cientistas para estudar o material genético. Desde a sua invenção por cientistas da </a:t>
            </a:r>
            <a:r>
              <a:rPr lang="pt-BR" i="1" dirty="0"/>
              <a:t>Cetus Corporation</a:t>
            </a:r>
            <a:r>
              <a:rPr lang="pt-BR" dirty="0"/>
              <a:t> em 1983, a PCR mudou a forma como se realiza investigação e diagnóstico médico. A capacidade de produzir rapidamente grandes quantidades de material genético permitiu avanços científicos significativos em todas as áreas de investigação </a:t>
            </a:r>
            <a:r>
              <a:rPr lang="pt-BR" dirty="0" smtClean="0"/>
              <a:t>genômica.</a:t>
            </a:r>
            <a:r>
              <a:rPr lang="pt-BR" dirty="0"/>
              <a:t> A tecnologia de PCR influenciou ainda significativamente as áreas de diagnóstico e seguimento de doentes, em particular nas áreas de </a:t>
            </a:r>
            <a:r>
              <a:rPr lang="pt-BR" dirty="0" smtClean="0"/>
              <a:t>HIV </a:t>
            </a:r>
            <a:r>
              <a:rPr lang="pt-BR" dirty="0"/>
              <a:t>e Hepatite C.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7303319" y="6372036"/>
            <a:ext cx="177766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Felipe Fernandes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28985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2411760" y="404664"/>
            <a:ext cx="3434915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ETAPAS DA PCR</a:t>
            </a:r>
            <a:endParaRPr lang="pt-BR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628800"/>
            <a:ext cx="8064896" cy="36933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/>
              <a:t>A PCR está desenhada de acordo com o princípio natural de replicação de ADN. Este é um processo que decorre em três passos, que em conjunto se designam como um ciclo e que se repete um número específico de vezes. 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Assim, um ciclo de PCR consiste nos seguintes passos: 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     1. Desnaturação </a:t>
            </a:r>
            <a:br>
              <a:rPr lang="pt-BR" dirty="0"/>
            </a:br>
            <a:r>
              <a:rPr lang="pt-BR" dirty="0"/>
              <a:t>     2. Hibridização ou </a:t>
            </a:r>
            <a:r>
              <a:rPr lang="pt-BR" i="1" dirty="0"/>
              <a:t>Annealing</a:t>
            </a:r>
            <a:r>
              <a:rPr lang="pt-BR" dirty="0"/>
              <a:t> </a:t>
            </a:r>
            <a:br>
              <a:rPr lang="pt-BR" dirty="0"/>
            </a:br>
            <a:r>
              <a:rPr lang="pt-BR" dirty="0"/>
              <a:t>     3. Extensão 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Este processo tem lugar num termociclador, um equipamento que automaticamente controla e alterna as temperaturas durante períodos programados de tempo para o número apropriado de ciclos de PCR (geralmente entre 30 e 40 ciclos).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7303319" y="6372036"/>
            <a:ext cx="177766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Felipe Fernandes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5499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395536" y="620688"/>
            <a:ext cx="8352928" cy="25853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u="sng" dirty="0" smtClean="0"/>
              <a:t>1º PASSO : DESNATURAÇÃO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  <a:p>
            <a:r>
              <a:rPr lang="pt-BR" dirty="0"/>
              <a:t>A temperatura elevada (geralmente &gt;90ºC) separa a cadeia dupla de ADN em dois filamentos, sendo este processo conhecido como “desnaturação”. </a:t>
            </a:r>
            <a:br>
              <a:rPr lang="pt-BR" dirty="0"/>
            </a:br>
            <a:r>
              <a:rPr lang="pt-BR" dirty="0"/>
              <a:t>Os dois filamentos ou cadeias de ADN são mantidos juntos por ligações de hidrogénio que, por serem relativamente fracas, quebram-se a altas temperaturas, ao passo que as ligações entre as moléculas de fosfato e desoxirribose, por serem ligações covalentes mais fortes, permanecem intactas.</a:t>
            </a:r>
          </a:p>
          <a:p>
            <a:pPr algn="just"/>
            <a:endParaRPr lang="pt-BR" dirty="0"/>
          </a:p>
        </p:txBody>
      </p:sp>
      <p:pic>
        <p:nvPicPr>
          <p:cNvPr id="2051" name="Picture 3" descr="C:\Users\Felipe\Downloads\pcr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501008"/>
            <a:ext cx="4000500" cy="24765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5" name="CaixaDeTexto 4"/>
          <p:cNvSpPr txBox="1"/>
          <p:nvPr/>
        </p:nvSpPr>
        <p:spPr>
          <a:xfrm>
            <a:off x="7303319" y="6372036"/>
            <a:ext cx="177766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Felipe Fernandes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1501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678</Words>
  <Application>Microsoft Office PowerPoint</Application>
  <PresentationFormat>Apresentação na tela (4:3)</PresentationFormat>
  <Paragraphs>62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Felipe</dc:creator>
  <cp:lastModifiedBy>Felipe</cp:lastModifiedBy>
  <cp:revision>16</cp:revision>
  <dcterms:created xsi:type="dcterms:W3CDTF">2011-04-12T13:50:12Z</dcterms:created>
  <dcterms:modified xsi:type="dcterms:W3CDTF">2011-04-12T19:16:37Z</dcterms:modified>
</cp:coreProperties>
</file>